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60" r:id="rId3"/>
    <p:sldId id="288" r:id="rId4"/>
    <p:sldId id="287" r:id="rId5"/>
    <p:sldId id="293" r:id="rId6"/>
    <p:sldId id="292" r:id="rId7"/>
    <p:sldId id="295" r:id="rId8"/>
    <p:sldId id="291" r:id="rId9"/>
    <p:sldId id="289" r:id="rId10"/>
    <p:sldId id="259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예린 조" initials="예조" lastIdx="1" clrIdx="0">
    <p:extLst>
      <p:ext uri="{19B8F6BF-5375-455C-9EA6-DF929625EA0E}">
        <p15:presenceInfo xmlns:p15="http://schemas.microsoft.com/office/powerpoint/2012/main" userId="f618fbb163aec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F6C"/>
    <a:srgbClr val="17375E"/>
    <a:srgbClr val="3771E5"/>
    <a:srgbClr val="477CE7"/>
    <a:srgbClr val="1749AD"/>
    <a:srgbClr val="467B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33" autoAdjust="0"/>
  </p:normalViewPr>
  <p:slideViewPr>
    <p:cSldViewPr>
      <p:cViewPr varScale="1">
        <p:scale>
          <a:sx n="62" d="100"/>
          <a:sy n="62" d="100"/>
        </p:scale>
        <p:origin x="716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5YRA1V2zV4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Z9uXUtS870&amp;feature=youtu.be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https://youtu.be/u5YRA1V2zV4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634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08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9037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027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6732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https://www.youtube.com/watch?v=FZ9uXUtS870&amp;feature=youtu.be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2020-06-27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spc="-150" dirty="0">
                <a:solidFill>
                  <a:schemeClr val="bg1"/>
                </a:solidFill>
              </a:rPr>
              <a:t> </a:t>
            </a:r>
            <a:r>
              <a:rPr lang="ko-KR" altLang="en-US" sz="48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날씨 알림이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43852" y="5301208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스마트</a:t>
            </a:r>
            <a:r>
              <a:rPr lang="en-US" altLang="ko-KR" sz="16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ict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융합공학과</a:t>
            </a:r>
            <a:endParaRPr lang="en-US" altLang="ko-KR" sz="16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201714286 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조예린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2">
                    <a:lumMod val="50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2020-1 </a:t>
            </a: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모바일프로그래밍 프로젝트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65"/>
    </mc:Choice>
    <mc:Fallback xmlns="">
      <p:transition spd="slow" advTm="1266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감사합니다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369E0C-5B54-4EE2-B857-82CFBC0EC103}"/>
              </a:ext>
            </a:extLst>
          </p:cNvPr>
          <p:cNvSpPr txBox="1"/>
          <p:nvPr/>
        </p:nvSpPr>
        <p:spPr>
          <a:xfrm>
            <a:off x="3239852" y="5383957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스마트</a:t>
            </a:r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ict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융합공학과</a:t>
            </a:r>
            <a:endParaRPr lang="en-US" altLang="ko-KR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algn="ctr"/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201714286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조예린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75"/>
    </mc:Choice>
    <mc:Fallback xmlns="">
      <p:transition spd="slow" advTm="1577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CONTENTS</a:t>
            </a:r>
            <a:endParaRPr lang="ko-KR" altLang="en-US" sz="24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3818" y="2837257"/>
            <a:ext cx="1090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01</a:t>
            </a:r>
            <a:endParaRPr lang="ko-KR" altLang="en-US" sz="54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613131" y="3662157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279948" y="3662157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4008140" y="3662157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736332" y="3662157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464524" y="3662157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-43910" y="3806173"/>
            <a:ext cx="2287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프로젝트 소개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063923" y="3806173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메인 화면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720107" y="3796881"/>
            <a:ext cx="1728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동선 지도 화면</a:t>
            </a:r>
          </a:p>
          <a:p>
            <a:pPr algn="ctr"/>
            <a:endParaRPr lang="ko-KR" altLang="en-US" sz="2000" b="1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376292" y="3806173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일정 추가 화면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924972" y="3796881"/>
            <a:ext cx="21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b="1" i="0" u="none" strike="noStrike" cap="none" spc="-150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굴림" pitchFamily="50" charset="-127"/>
              </a:rPr>
              <a:t> </a:t>
            </a:r>
            <a:r>
              <a:rPr kumimoji="1" lang="ko-KR" altLang="en-US" sz="2000" b="1" spc="-150" dirty="0" err="1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굴림" pitchFamily="50" charset="-127"/>
              </a:rPr>
              <a:t>상태바</a:t>
            </a:r>
            <a:r>
              <a:rPr kumimoji="1" lang="ko-KR" altLang="en-US" sz="20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굴림" pitchFamily="50" charset="-127"/>
              </a:rPr>
              <a:t> 알림</a:t>
            </a:r>
            <a:endParaRPr lang="ko-KR" altLang="en-US" sz="2000" b="1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5BB9F5-1288-4EAC-A7D2-E88EF63C8D5C}"/>
              </a:ext>
            </a:extLst>
          </p:cNvPr>
          <p:cNvSpPr txBox="1"/>
          <p:nvPr/>
        </p:nvSpPr>
        <p:spPr>
          <a:xfrm>
            <a:off x="2310635" y="2837257"/>
            <a:ext cx="1090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02</a:t>
            </a:r>
            <a:endParaRPr lang="ko-KR" altLang="en-US" sz="54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33320D-D60B-4DCA-B6B3-92C75AA8A7A8}"/>
              </a:ext>
            </a:extLst>
          </p:cNvPr>
          <p:cNvSpPr txBox="1"/>
          <p:nvPr/>
        </p:nvSpPr>
        <p:spPr>
          <a:xfrm>
            <a:off x="4074831" y="2864259"/>
            <a:ext cx="1090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03</a:t>
            </a:r>
            <a:endParaRPr lang="ko-KR" altLang="en-US" sz="54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29240-06E4-441C-8FDA-6997B499CBFC}"/>
              </a:ext>
            </a:extLst>
          </p:cNvPr>
          <p:cNvSpPr txBox="1"/>
          <p:nvPr/>
        </p:nvSpPr>
        <p:spPr>
          <a:xfrm>
            <a:off x="5806603" y="2837257"/>
            <a:ext cx="1090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04</a:t>
            </a:r>
            <a:endParaRPr lang="ko-KR" altLang="en-US" sz="54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3EE0280-7EAA-4FD1-84A4-CE57B68B863A}"/>
              </a:ext>
            </a:extLst>
          </p:cNvPr>
          <p:cNvSpPr txBox="1"/>
          <p:nvPr/>
        </p:nvSpPr>
        <p:spPr>
          <a:xfrm>
            <a:off x="7536532" y="2852936"/>
            <a:ext cx="1090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05</a:t>
            </a:r>
            <a:endParaRPr lang="ko-KR" altLang="en-US" sz="54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80"/>
    </mc:Choice>
    <mc:Fallback xmlns="">
      <p:transition spd="slow" advTm="1618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9037DD5-0548-4811-9397-33245E0851C3}"/>
              </a:ext>
            </a:extLst>
          </p:cNvPr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50000"/>
                </a:schemeClr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2D03071-B99F-4BE8-9C0B-DDA278B12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55" y="3294276"/>
            <a:ext cx="1828800" cy="18288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23030DD3-18AE-40CC-8447-E445A80136E8}"/>
              </a:ext>
            </a:extLst>
          </p:cNvPr>
          <p:cNvGrpSpPr/>
          <p:nvPr/>
        </p:nvGrpSpPr>
        <p:grpSpPr>
          <a:xfrm>
            <a:off x="107504" y="116632"/>
            <a:ext cx="8856984" cy="276999"/>
            <a:chOff x="107504" y="116632"/>
            <a:chExt cx="8856984" cy="27699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702AACE-3A39-41C0-8C56-F35755C44A8F}"/>
                </a:ext>
              </a:extLst>
            </p:cNvPr>
            <p:cNvSpPr/>
            <p:nvPr/>
          </p:nvSpPr>
          <p:spPr>
            <a:xfrm>
              <a:off x="107504" y="116632"/>
              <a:ext cx="158417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ko-KR" altLang="en-US" sz="1200" dirty="0" err="1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날씨알림이</a:t>
              </a:r>
              <a:endParaRPr lang="ko-KR" altLang="en-US" sz="12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38254C8-79E2-44F2-932D-BFBDDE490EB3}"/>
                </a:ext>
              </a:extLst>
            </p:cNvPr>
            <p:cNvSpPr txBox="1"/>
            <p:nvPr/>
          </p:nvSpPr>
          <p:spPr>
            <a:xfrm>
              <a:off x="6372200" y="116632"/>
              <a:ext cx="2592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모바일프로그래밍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8F34629-5E78-49DC-946E-954D7DE341C4}"/>
              </a:ext>
            </a:extLst>
          </p:cNvPr>
          <p:cNvSpPr txBox="1"/>
          <p:nvPr/>
        </p:nvSpPr>
        <p:spPr>
          <a:xfrm>
            <a:off x="427434" y="1236822"/>
            <a:ext cx="5512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공공데이터와 오픈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API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활용한 앱 개발</a:t>
            </a:r>
            <a:endParaRPr lang="ko-KR" altLang="en-US" b="1" spc="-150" dirty="0">
              <a:solidFill>
                <a:schemeClr val="bg1">
                  <a:lumMod val="50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4637E9-CE0E-43B7-8AED-2F7FD092EFF8}"/>
              </a:ext>
            </a:extLst>
          </p:cNvPr>
          <p:cNvSpPr txBox="1"/>
          <p:nvPr/>
        </p:nvSpPr>
        <p:spPr>
          <a:xfrm>
            <a:off x="427434" y="836712"/>
            <a:ext cx="25603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프로젝트 주제 소개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1" name="모서리가 둥근 직사각형 17">
            <a:extLst>
              <a:ext uri="{FF2B5EF4-FFF2-40B4-BE49-F238E27FC236}">
                <a16:creationId xmlns:a16="http://schemas.microsoft.com/office/drawing/2014/main" id="{EB9A14F6-1B2C-4DD9-96CE-59E15E3F4919}"/>
              </a:ext>
            </a:extLst>
          </p:cNvPr>
          <p:cNvSpPr/>
          <p:nvPr/>
        </p:nvSpPr>
        <p:spPr>
          <a:xfrm>
            <a:off x="3507984" y="2222288"/>
            <a:ext cx="4896544" cy="999186"/>
          </a:xfrm>
          <a:prstGeom prst="roundRect">
            <a:avLst/>
          </a:prstGeom>
          <a:gradFill>
            <a:gsLst>
              <a:gs pos="0">
                <a:srgbClr val="17375E"/>
              </a:gs>
              <a:gs pos="100000">
                <a:srgbClr val="1A3F6C"/>
              </a:gs>
            </a:gsLst>
            <a:lin ang="5400000" scaled="1"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일정의</a:t>
            </a:r>
            <a:r>
              <a: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날씨 예보를 한눈에 확인</a:t>
            </a:r>
            <a:endParaRPr lang="en-US" altLang="ko-KR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모서리가 둥근 직사각형 17">
            <a:extLst>
              <a:ext uri="{FF2B5EF4-FFF2-40B4-BE49-F238E27FC236}">
                <a16:creationId xmlns:a16="http://schemas.microsoft.com/office/drawing/2014/main" id="{CE2CE3C7-1D78-4789-81CF-1E3D44F5E66F}"/>
              </a:ext>
            </a:extLst>
          </p:cNvPr>
          <p:cNvSpPr/>
          <p:nvPr/>
        </p:nvSpPr>
        <p:spPr>
          <a:xfrm>
            <a:off x="3507984" y="3552351"/>
            <a:ext cx="4896544" cy="999186"/>
          </a:xfrm>
          <a:prstGeom prst="roundRect">
            <a:avLst/>
          </a:prstGeom>
          <a:gradFill>
            <a:gsLst>
              <a:gs pos="0">
                <a:srgbClr val="17375E"/>
              </a:gs>
              <a:gs pos="100000">
                <a:srgbClr val="1A3F6C"/>
              </a:gs>
            </a:gsLst>
            <a:lin ang="5400000" scaled="1"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 동선 지도로 동선 및 날씨 확인</a:t>
            </a:r>
            <a:endParaRPr lang="en-US" altLang="ko-KR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3" name="모서리가 둥근 직사각형 17">
            <a:extLst>
              <a:ext uri="{FF2B5EF4-FFF2-40B4-BE49-F238E27FC236}">
                <a16:creationId xmlns:a16="http://schemas.microsoft.com/office/drawing/2014/main" id="{ABB84B63-474C-46DC-8FDF-8D08A97B7487}"/>
              </a:ext>
            </a:extLst>
          </p:cNvPr>
          <p:cNvSpPr/>
          <p:nvPr/>
        </p:nvSpPr>
        <p:spPr>
          <a:xfrm>
            <a:off x="3507984" y="4891914"/>
            <a:ext cx="4896544" cy="999186"/>
          </a:xfrm>
          <a:prstGeom prst="roundRect">
            <a:avLst/>
          </a:prstGeom>
          <a:gradFill>
            <a:gsLst>
              <a:gs pos="0">
                <a:srgbClr val="17375E"/>
              </a:gs>
              <a:gs pos="100000">
                <a:srgbClr val="1A3F6C"/>
              </a:gs>
            </a:gsLst>
            <a:lin ang="5400000" scaled="1"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주기적으로 날씨 변경</a:t>
            </a:r>
            <a:r>
              <a:rPr lang="en-US" altLang="ko-KR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상태바</a:t>
            </a:r>
            <a:r>
              <a:rPr lang="ko-KR" altLang="en-US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알림</a:t>
            </a:r>
            <a:endParaRPr lang="en-US" altLang="ko-KR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6BBCFD8-33D4-4A6B-AE7B-CEF60B98D8D8}"/>
              </a:ext>
            </a:extLst>
          </p:cNvPr>
          <p:cNvSpPr txBox="1"/>
          <p:nvPr/>
        </p:nvSpPr>
        <p:spPr>
          <a:xfrm>
            <a:off x="618578" y="2924944"/>
            <a:ext cx="267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-150" dirty="0" err="1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OpenWeather</a:t>
            </a:r>
            <a:r>
              <a:rPr lang="en-US" altLang="ko-KR" spc="-15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API </a:t>
            </a:r>
            <a:r>
              <a:rPr lang="ko-KR" altLang="en-US" spc="-15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활용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97509C0-D72A-4F78-82E8-46F4F3C1DF8D}"/>
              </a:ext>
            </a:extLst>
          </p:cNvPr>
          <p:cNvSpPr txBox="1"/>
          <p:nvPr/>
        </p:nvSpPr>
        <p:spPr>
          <a:xfrm>
            <a:off x="493963" y="2553879"/>
            <a:ext cx="2560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2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 앱 </a:t>
            </a:r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+ </a:t>
            </a:r>
            <a:r>
              <a:rPr lang="ko-KR" altLang="en-US" sz="2400" dirty="0">
                <a:solidFill>
                  <a:schemeClr val="tx2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날씨 앱</a:t>
            </a:r>
          </a:p>
        </p:txBody>
      </p:sp>
    </p:spTree>
    <p:extLst>
      <p:ext uri="{BB962C8B-B14F-4D97-AF65-F5344CB8AC3E}">
        <p14:creationId xmlns:p14="http://schemas.microsoft.com/office/powerpoint/2010/main" val="199130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678"/>
    </mc:Choice>
    <mc:Fallback xmlns="">
      <p:transition spd="slow" advTm="49678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14E3515-EE7A-4DE7-ACC1-BC258D5281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11" b="6661"/>
          <a:stretch/>
        </p:blipFill>
        <p:spPr>
          <a:xfrm>
            <a:off x="2666404" y="841557"/>
            <a:ext cx="3811191" cy="5899810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id="{F3762A34-80CA-4AF3-98C2-46E8FC9BC0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198" b="7064"/>
          <a:stretch/>
        </p:blipFill>
        <p:spPr>
          <a:xfrm>
            <a:off x="2669464" y="832698"/>
            <a:ext cx="3811191" cy="5879880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id="{256A4454-3134-468A-A0D3-E32C8AF4845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000" b="7064"/>
          <a:stretch/>
        </p:blipFill>
        <p:spPr>
          <a:xfrm>
            <a:off x="2654003" y="879056"/>
            <a:ext cx="3811191" cy="5824810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D4F417B2-F293-44CC-AAB1-33DD52727962}"/>
              </a:ext>
            </a:extLst>
          </p:cNvPr>
          <p:cNvGrpSpPr/>
          <p:nvPr/>
        </p:nvGrpSpPr>
        <p:grpSpPr>
          <a:xfrm>
            <a:off x="107504" y="116632"/>
            <a:ext cx="8856984" cy="277000"/>
            <a:chOff x="107504" y="116632"/>
            <a:chExt cx="8856984" cy="27700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5687D9-A16B-4389-9863-8B743F3C6FD3}"/>
                </a:ext>
              </a:extLst>
            </p:cNvPr>
            <p:cNvSpPr/>
            <p:nvPr/>
          </p:nvSpPr>
          <p:spPr>
            <a:xfrm>
              <a:off x="107504" y="116633"/>
              <a:ext cx="288032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ko-KR" altLang="en-US" sz="1200" dirty="0" err="1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날씨알림이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– </a:t>
              </a:r>
              <a:r>
                <a:rPr lang="ko-KR" altLang="en-US" sz="1200" dirty="0" err="1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메인화면</a:t>
              </a:r>
              <a:endParaRPr lang="ko-KR" altLang="en-US" sz="12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ED02A7B-11BE-4AA0-B667-09DD8E47AC4F}"/>
                </a:ext>
              </a:extLst>
            </p:cNvPr>
            <p:cNvSpPr txBox="1"/>
            <p:nvPr/>
          </p:nvSpPr>
          <p:spPr>
            <a:xfrm>
              <a:off x="6372200" y="116632"/>
              <a:ext cx="2592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모바일프로그래밍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9393C4B-7051-4EDD-BE20-0D4322A97BB2}"/>
              </a:ext>
            </a:extLst>
          </p:cNvPr>
          <p:cNvGrpSpPr/>
          <p:nvPr/>
        </p:nvGrpSpPr>
        <p:grpSpPr>
          <a:xfrm>
            <a:off x="321481" y="2569748"/>
            <a:ext cx="2520280" cy="2443427"/>
            <a:chOff x="467544" y="841557"/>
            <a:chExt cx="2520280" cy="2443427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EBB8ADCF-048B-481C-9C43-79ACA3F7BC55}"/>
                </a:ext>
              </a:extLst>
            </p:cNvPr>
            <p:cNvSpPr/>
            <p:nvPr/>
          </p:nvSpPr>
          <p:spPr>
            <a:xfrm>
              <a:off x="467544" y="841557"/>
              <a:ext cx="2520280" cy="2443427"/>
            </a:xfrm>
            <a:prstGeom prst="roundRect">
              <a:avLst/>
            </a:prstGeom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4B953967-7337-4DBC-BA05-30723F68E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172" y="984025"/>
              <a:ext cx="736476" cy="73647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58F15631-B91F-4B31-A60F-00AF341C26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105" y="1594230"/>
              <a:ext cx="736476" cy="73647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EBEAF636-5158-4AA9-9B9E-8FAB84F46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164" y="2259556"/>
              <a:ext cx="736476" cy="736476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D7CB1034-0531-4516-8DC5-3A46C6ECBB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1429" y="1006363"/>
              <a:ext cx="736476" cy="736476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87B26341-49D3-4D5A-8FEB-3A2F65E2E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1429" y="2264322"/>
              <a:ext cx="736476" cy="736476"/>
            </a:xfrm>
            <a:prstGeom prst="rect">
              <a:avLst/>
            </a:prstGeom>
          </p:spPr>
        </p:pic>
        <p:pic>
          <p:nvPicPr>
            <p:cNvPr id="33" name="그림 32" descr="그리기이(가) 표시된 사진&#10;&#10;자동 생성된 설명">
              <a:extLst>
                <a:ext uri="{FF2B5EF4-FFF2-40B4-BE49-F238E27FC236}">
                  <a16:creationId xmlns:a16="http://schemas.microsoft.com/office/drawing/2014/main" id="{910FAF22-487E-49A2-87F8-55D8F2D3A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3820" y="996904"/>
              <a:ext cx="736476" cy="736476"/>
            </a:xfrm>
            <a:prstGeom prst="rect">
              <a:avLst/>
            </a:prstGeom>
          </p:spPr>
        </p:pic>
        <p:pic>
          <p:nvPicPr>
            <p:cNvPr id="35" name="그림 34" descr="그리기이(가) 표시된 사진&#10;&#10;자동 생성된 설명">
              <a:extLst>
                <a:ext uri="{FF2B5EF4-FFF2-40B4-BE49-F238E27FC236}">
                  <a16:creationId xmlns:a16="http://schemas.microsoft.com/office/drawing/2014/main" id="{0D422E88-B980-4675-A53F-0C0417545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5395" y="1635343"/>
              <a:ext cx="736476" cy="736476"/>
            </a:xfrm>
            <a:prstGeom prst="rect">
              <a:avLst/>
            </a:prstGeom>
          </p:spPr>
        </p:pic>
        <p:pic>
          <p:nvPicPr>
            <p:cNvPr id="37" name="그림 36" descr="그리기이(가) 표시된 사진&#10;&#10;자동 생성된 설명">
              <a:extLst>
                <a:ext uri="{FF2B5EF4-FFF2-40B4-BE49-F238E27FC236}">
                  <a16:creationId xmlns:a16="http://schemas.microsoft.com/office/drawing/2014/main" id="{7C530A0E-FC94-40DF-A840-CE60EB84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5654" y="2225814"/>
              <a:ext cx="774984" cy="774984"/>
            </a:xfrm>
            <a:prstGeom prst="rect">
              <a:avLst/>
            </a:prstGeom>
          </p:spPr>
        </p:pic>
        <p:pic>
          <p:nvPicPr>
            <p:cNvPr id="39" name="그림 38" descr="모니터, 화면, 텔레비전, 대형이(가) 표시된 사진&#10;&#10;자동 생성된 설명">
              <a:extLst>
                <a:ext uri="{FF2B5EF4-FFF2-40B4-BE49-F238E27FC236}">
                  <a16:creationId xmlns:a16="http://schemas.microsoft.com/office/drawing/2014/main" id="{2259B5D6-AD6A-44EE-AE7F-F6B39260F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4162" y="1646743"/>
              <a:ext cx="736476" cy="736476"/>
            </a:xfrm>
            <a:prstGeom prst="rect">
              <a:avLst/>
            </a:prstGeom>
          </p:spPr>
        </p:pic>
      </p:grpSp>
      <p:cxnSp>
        <p:nvCxnSpPr>
          <p:cNvPr id="49" name="연결선: 구부러짐 48">
            <a:extLst>
              <a:ext uri="{FF2B5EF4-FFF2-40B4-BE49-F238E27FC236}">
                <a16:creationId xmlns:a16="http://schemas.microsoft.com/office/drawing/2014/main" id="{7B21FDB9-F34A-4692-88A2-217B7CA3E683}"/>
              </a:ext>
            </a:extLst>
          </p:cNvPr>
          <p:cNvCxnSpPr>
            <a:cxnSpLocks/>
            <a:endCxn id="42" idx="0"/>
          </p:cNvCxnSpPr>
          <p:nvPr/>
        </p:nvCxnSpPr>
        <p:spPr>
          <a:xfrm rot="10800000" flipV="1">
            <a:off x="1581622" y="1916832"/>
            <a:ext cx="1838251" cy="652916"/>
          </a:xfrm>
          <a:prstGeom prst="curvedConnector2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4993F471-CDCD-4D4D-A80E-B322027334F8}"/>
              </a:ext>
            </a:extLst>
          </p:cNvPr>
          <p:cNvSpPr txBox="1"/>
          <p:nvPr/>
        </p:nvSpPr>
        <p:spPr>
          <a:xfrm>
            <a:off x="327651" y="5087264"/>
            <a:ext cx="2514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날씨 별 색상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및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아이콘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표시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기온 및 시간 당 강수량 표시</a:t>
            </a:r>
          </a:p>
        </p:txBody>
      </p:sp>
      <p:cxnSp>
        <p:nvCxnSpPr>
          <p:cNvPr id="60" name="연결선: 구부러짐 59">
            <a:extLst>
              <a:ext uri="{FF2B5EF4-FFF2-40B4-BE49-F238E27FC236}">
                <a16:creationId xmlns:a16="http://schemas.microsoft.com/office/drawing/2014/main" id="{69843217-8545-4722-81B4-D1F735CE9C04}"/>
              </a:ext>
            </a:extLst>
          </p:cNvPr>
          <p:cNvCxnSpPr/>
          <p:nvPr/>
        </p:nvCxnSpPr>
        <p:spPr>
          <a:xfrm flipV="1">
            <a:off x="5796136" y="1052736"/>
            <a:ext cx="681459" cy="360040"/>
          </a:xfrm>
          <a:prstGeom prst="curvedConnector3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F16E5EEC-2739-4364-82BA-652749785140}"/>
              </a:ext>
            </a:extLst>
          </p:cNvPr>
          <p:cNvSpPr txBox="1"/>
          <p:nvPr/>
        </p:nvSpPr>
        <p:spPr>
          <a:xfrm>
            <a:off x="6477595" y="832698"/>
            <a:ext cx="2514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날씨 예보 업데이트 중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en-US" altLang="ko-KR" sz="1600" spc="-150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ProgressBar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표시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업데이트 완료 시 시간 변경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64" name="오른쪽 대괄호 63">
            <a:extLst>
              <a:ext uri="{FF2B5EF4-FFF2-40B4-BE49-F238E27FC236}">
                <a16:creationId xmlns:a16="http://schemas.microsoft.com/office/drawing/2014/main" id="{2736C8C4-2520-4499-8EC7-6C434A15F91B}"/>
              </a:ext>
            </a:extLst>
          </p:cNvPr>
          <p:cNvSpPr/>
          <p:nvPr/>
        </p:nvSpPr>
        <p:spPr>
          <a:xfrm>
            <a:off x="6012160" y="1663695"/>
            <a:ext cx="216024" cy="3709521"/>
          </a:xfrm>
          <a:prstGeom prst="rightBracket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1BBB669-C563-4586-8291-6F04E10FF2C6}"/>
              </a:ext>
            </a:extLst>
          </p:cNvPr>
          <p:cNvSpPr txBox="1"/>
          <p:nvPr/>
        </p:nvSpPr>
        <p:spPr>
          <a:xfrm>
            <a:off x="6384491" y="3102956"/>
            <a:ext cx="25141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TimeLine </a:t>
            </a:r>
            <a:r>
              <a:rPr lang="en-US" altLang="ko-KR" sz="1600" spc="-150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RecyclerView</a:t>
            </a:r>
            <a:endParaRPr lang="en-US" altLang="ko-KR" sz="1600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시간 </a:t>
            </a:r>
            <a:r>
              <a:rPr lang="ko-KR" altLang="en-US" sz="1600" spc="-150" dirty="0" err="1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순서별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일정 표시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일정 클릭하여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수정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/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삭제</a:t>
            </a:r>
            <a:endParaRPr lang="en-US" altLang="ko-KR" sz="1600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69" name="연결선: 구부러짐 68">
            <a:extLst>
              <a:ext uri="{FF2B5EF4-FFF2-40B4-BE49-F238E27FC236}">
                <a16:creationId xmlns:a16="http://schemas.microsoft.com/office/drawing/2014/main" id="{79433A5D-F832-45C8-AE64-C85F1A986600}"/>
              </a:ext>
            </a:extLst>
          </p:cNvPr>
          <p:cNvCxnSpPr/>
          <p:nvPr/>
        </p:nvCxnSpPr>
        <p:spPr>
          <a:xfrm flipV="1">
            <a:off x="5652120" y="5672039"/>
            <a:ext cx="1008112" cy="344404"/>
          </a:xfrm>
          <a:prstGeom prst="curvedConnector3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CB9C227D-E71E-41A3-A8E0-9654F55DB757}"/>
              </a:ext>
            </a:extLst>
          </p:cNvPr>
          <p:cNvSpPr txBox="1"/>
          <p:nvPr/>
        </p:nvSpPr>
        <p:spPr>
          <a:xfrm>
            <a:off x="6669367" y="5373216"/>
            <a:ext cx="23223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 추가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화면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(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일정 이름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날짜 및 시간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장소 선택하기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)</a:t>
            </a:r>
          </a:p>
        </p:txBody>
      </p:sp>
      <p:cxnSp>
        <p:nvCxnSpPr>
          <p:cNvPr id="72" name="연결선: 구부러짐 71">
            <a:extLst>
              <a:ext uri="{FF2B5EF4-FFF2-40B4-BE49-F238E27FC236}">
                <a16:creationId xmlns:a16="http://schemas.microsoft.com/office/drawing/2014/main" id="{58FB40A9-028E-428F-A48F-DF1D56EAC2F9}"/>
              </a:ext>
            </a:extLst>
          </p:cNvPr>
          <p:cNvCxnSpPr>
            <a:cxnSpLocks/>
          </p:cNvCxnSpPr>
          <p:nvPr/>
        </p:nvCxnSpPr>
        <p:spPr>
          <a:xfrm rot="10800000" flipV="1">
            <a:off x="2005809" y="6204211"/>
            <a:ext cx="1280575" cy="1"/>
          </a:xfrm>
          <a:prstGeom prst="curvedConnector3">
            <a:avLst>
              <a:gd name="adj1" fmla="val 54628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BBB0C8AE-77BC-4241-8F25-9F4D7C2CDCFA}"/>
              </a:ext>
            </a:extLst>
          </p:cNvPr>
          <p:cNvSpPr txBox="1"/>
          <p:nvPr/>
        </p:nvSpPr>
        <p:spPr>
          <a:xfrm>
            <a:off x="245398" y="6034936"/>
            <a:ext cx="23223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일정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동선 지도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화면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533"/>
    </mc:Choice>
    <mc:Fallback xmlns="">
      <p:transition spd="slow" advTm="104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971DCF9-9F15-49D8-8188-B51BE68FF8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12" b="6950"/>
          <a:stretch/>
        </p:blipFill>
        <p:spPr>
          <a:xfrm>
            <a:off x="4139952" y="620688"/>
            <a:ext cx="3811191" cy="5879881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D4F417B2-F293-44CC-AAB1-33DD52727962}"/>
              </a:ext>
            </a:extLst>
          </p:cNvPr>
          <p:cNvGrpSpPr/>
          <p:nvPr/>
        </p:nvGrpSpPr>
        <p:grpSpPr>
          <a:xfrm>
            <a:off x="107504" y="116632"/>
            <a:ext cx="8856984" cy="277000"/>
            <a:chOff x="107504" y="116632"/>
            <a:chExt cx="8856984" cy="27700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5687D9-A16B-4389-9863-8B743F3C6FD3}"/>
                </a:ext>
              </a:extLst>
            </p:cNvPr>
            <p:cNvSpPr/>
            <p:nvPr/>
          </p:nvSpPr>
          <p:spPr>
            <a:xfrm>
              <a:off x="107504" y="116633"/>
              <a:ext cx="288032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ko-KR" altLang="en-US" sz="1200" dirty="0" err="1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날씨알림이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동선지도화면</a:t>
              </a:r>
              <a:endParaRPr lang="ko-KR" altLang="en-US" sz="12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ED02A7B-11BE-4AA0-B667-09DD8E47AC4F}"/>
                </a:ext>
              </a:extLst>
            </p:cNvPr>
            <p:cNvSpPr txBox="1"/>
            <p:nvPr/>
          </p:nvSpPr>
          <p:spPr>
            <a:xfrm>
              <a:off x="6372200" y="116632"/>
              <a:ext cx="2592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모바일프로그래밍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EFDB5D2-FBFB-42B7-9262-B58836A315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387" t="7131" r="14102" b="7131"/>
          <a:stretch/>
        </p:blipFill>
        <p:spPr>
          <a:xfrm>
            <a:off x="1606063" y="604499"/>
            <a:ext cx="2763521" cy="5879881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F16E5EEC-2739-4364-82BA-652749785140}"/>
              </a:ext>
            </a:extLst>
          </p:cNvPr>
          <p:cNvSpPr txBox="1"/>
          <p:nvPr/>
        </p:nvSpPr>
        <p:spPr>
          <a:xfrm>
            <a:off x="190642" y="1819564"/>
            <a:ext cx="1440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전체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동선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지도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보여주기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cxnSp>
        <p:nvCxnSpPr>
          <p:cNvPr id="7" name="연결선: 구부러짐 6">
            <a:extLst>
              <a:ext uri="{FF2B5EF4-FFF2-40B4-BE49-F238E27FC236}">
                <a16:creationId xmlns:a16="http://schemas.microsoft.com/office/drawing/2014/main" id="{0B5B6B3F-19F0-40D7-B8E1-DFB4D11AF721}"/>
              </a:ext>
            </a:extLst>
          </p:cNvPr>
          <p:cNvCxnSpPr>
            <a:cxnSpLocks/>
          </p:cNvCxnSpPr>
          <p:nvPr/>
        </p:nvCxnSpPr>
        <p:spPr>
          <a:xfrm rot="10800000" flipV="1">
            <a:off x="1475656" y="1268760"/>
            <a:ext cx="2448272" cy="720080"/>
          </a:xfrm>
          <a:prstGeom prst="curvedConnector3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연결선: 구부러짐 11">
            <a:extLst>
              <a:ext uri="{FF2B5EF4-FFF2-40B4-BE49-F238E27FC236}">
                <a16:creationId xmlns:a16="http://schemas.microsoft.com/office/drawing/2014/main" id="{FB91B16E-B553-4F95-A0DD-95EDBF7D268B}"/>
              </a:ext>
            </a:extLst>
          </p:cNvPr>
          <p:cNvCxnSpPr>
            <a:cxnSpLocks/>
          </p:cNvCxnSpPr>
          <p:nvPr/>
        </p:nvCxnSpPr>
        <p:spPr>
          <a:xfrm flipV="1">
            <a:off x="5580112" y="4869160"/>
            <a:ext cx="2088232" cy="1008112"/>
          </a:xfrm>
          <a:prstGeom prst="curvedConnector3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9C5DC60-28D2-4F86-9048-7E6E98DB02D9}"/>
              </a:ext>
            </a:extLst>
          </p:cNvPr>
          <p:cNvSpPr txBox="1"/>
          <p:nvPr/>
        </p:nvSpPr>
        <p:spPr>
          <a:xfrm>
            <a:off x="7668344" y="4699883"/>
            <a:ext cx="1440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이전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/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다음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일정으로 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카메라 이동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C47CFA0-7BBF-4D6D-931F-222ED37074F5}"/>
              </a:ext>
            </a:extLst>
          </p:cNvPr>
          <p:cNvSpPr txBox="1"/>
          <p:nvPr/>
        </p:nvSpPr>
        <p:spPr>
          <a:xfrm>
            <a:off x="7735897" y="1941104"/>
            <a:ext cx="1440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실시간 날씨 </a:t>
            </a:r>
            <a:endParaRPr lang="en-US" altLang="ko-KR" sz="1600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예보와 함께 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 표시</a:t>
            </a:r>
            <a:endParaRPr lang="en-US" altLang="ko-KR" sz="1600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46" name="연결선: 구부러짐 45">
            <a:extLst>
              <a:ext uri="{FF2B5EF4-FFF2-40B4-BE49-F238E27FC236}">
                <a16:creationId xmlns:a16="http://schemas.microsoft.com/office/drawing/2014/main" id="{F144F501-07A8-4BB2-AAA9-7637590CC101}"/>
              </a:ext>
            </a:extLst>
          </p:cNvPr>
          <p:cNvCxnSpPr>
            <a:cxnSpLocks/>
          </p:cNvCxnSpPr>
          <p:nvPr/>
        </p:nvCxnSpPr>
        <p:spPr>
          <a:xfrm flipV="1">
            <a:off x="6732240" y="2075638"/>
            <a:ext cx="1003657" cy="792658"/>
          </a:xfrm>
          <a:prstGeom prst="curvedConnector3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986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359"/>
    </mc:Choice>
    <mc:Fallback xmlns="">
      <p:transition spd="slow" advTm="4735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19D87F6-82AF-4FF1-A858-3B91E87BD4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11" r="12212" b="6951"/>
          <a:stretch/>
        </p:blipFill>
        <p:spPr>
          <a:xfrm>
            <a:off x="3132707" y="328801"/>
            <a:ext cx="2880321" cy="6381328"/>
          </a:xfrm>
          <a:prstGeom prst="rect">
            <a:avLst/>
          </a:prstGeom>
        </p:spPr>
      </p:pic>
      <p:pic>
        <p:nvPicPr>
          <p:cNvPr id="97" name="그림 96">
            <a:extLst>
              <a:ext uri="{FF2B5EF4-FFF2-40B4-BE49-F238E27FC236}">
                <a16:creationId xmlns:a16="http://schemas.microsoft.com/office/drawing/2014/main" id="{1DCB34D8-B035-4A4A-95FA-EEFC5ED035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90" t="6951" r="12235" b="6951"/>
          <a:stretch/>
        </p:blipFill>
        <p:spPr>
          <a:xfrm>
            <a:off x="3122045" y="805471"/>
            <a:ext cx="2880321" cy="5904658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D4F417B2-F293-44CC-AAB1-33DD52727962}"/>
              </a:ext>
            </a:extLst>
          </p:cNvPr>
          <p:cNvGrpSpPr/>
          <p:nvPr/>
        </p:nvGrpSpPr>
        <p:grpSpPr>
          <a:xfrm>
            <a:off x="107504" y="116632"/>
            <a:ext cx="8856984" cy="277000"/>
            <a:chOff x="107504" y="116632"/>
            <a:chExt cx="8856984" cy="27700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5687D9-A16B-4389-9863-8B743F3C6FD3}"/>
                </a:ext>
              </a:extLst>
            </p:cNvPr>
            <p:cNvSpPr/>
            <p:nvPr/>
          </p:nvSpPr>
          <p:spPr>
            <a:xfrm>
              <a:off x="107504" y="116633"/>
              <a:ext cx="288032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ko-KR" altLang="en-US" sz="1200" dirty="0" err="1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날씨알림이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일정추가화면</a:t>
              </a:r>
              <a:endParaRPr lang="ko-KR" altLang="en-US" sz="12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ED02A7B-11BE-4AA0-B667-09DD8E47AC4F}"/>
                </a:ext>
              </a:extLst>
            </p:cNvPr>
            <p:cNvSpPr txBox="1"/>
            <p:nvPr/>
          </p:nvSpPr>
          <p:spPr>
            <a:xfrm>
              <a:off x="6372200" y="116632"/>
              <a:ext cx="2592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모바일프로그래밍</a:t>
              </a: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F16E5EEC-2739-4364-82BA-652749785140}"/>
              </a:ext>
            </a:extLst>
          </p:cNvPr>
          <p:cNvSpPr txBox="1"/>
          <p:nvPr/>
        </p:nvSpPr>
        <p:spPr>
          <a:xfrm>
            <a:off x="6629890" y="1744767"/>
            <a:ext cx="2514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 이름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입력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(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중복 불가능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10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글자 이내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)</a:t>
            </a:r>
          </a:p>
          <a:p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cxnSp>
        <p:nvCxnSpPr>
          <p:cNvPr id="4" name="연결선: 구부러짐 3">
            <a:extLst>
              <a:ext uri="{FF2B5EF4-FFF2-40B4-BE49-F238E27FC236}">
                <a16:creationId xmlns:a16="http://schemas.microsoft.com/office/drawing/2014/main" id="{E3E0AA7C-56E9-48B7-9728-74F86C07E4B8}"/>
              </a:ext>
            </a:extLst>
          </p:cNvPr>
          <p:cNvCxnSpPr>
            <a:cxnSpLocks/>
          </p:cNvCxnSpPr>
          <p:nvPr/>
        </p:nvCxnSpPr>
        <p:spPr>
          <a:xfrm flipV="1">
            <a:off x="5436096" y="2060592"/>
            <a:ext cx="1195529" cy="1038278"/>
          </a:xfrm>
          <a:prstGeom prst="curvedConnector3">
            <a:avLst>
              <a:gd name="adj1" fmla="val 50000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연결선: 구부러짐 7">
            <a:extLst>
              <a:ext uri="{FF2B5EF4-FFF2-40B4-BE49-F238E27FC236}">
                <a16:creationId xmlns:a16="http://schemas.microsoft.com/office/drawing/2014/main" id="{F39FDE56-F7CB-4CF6-B37B-CAB274234631}"/>
              </a:ext>
            </a:extLst>
          </p:cNvPr>
          <p:cNvCxnSpPr>
            <a:cxnSpLocks/>
            <a:endCxn id="38" idx="1"/>
          </p:cNvCxnSpPr>
          <p:nvPr/>
        </p:nvCxnSpPr>
        <p:spPr>
          <a:xfrm flipV="1">
            <a:off x="5364088" y="2768735"/>
            <a:ext cx="1801070" cy="660266"/>
          </a:xfrm>
          <a:prstGeom prst="curvedConnector3">
            <a:avLst>
              <a:gd name="adj1" fmla="val 50000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연결선: 구부러짐 9">
            <a:extLst>
              <a:ext uri="{FF2B5EF4-FFF2-40B4-BE49-F238E27FC236}">
                <a16:creationId xmlns:a16="http://schemas.microsoft.com/office/drawing/2014/main" id="{E941ACF7-28F2-427C-8A3B-7FB07FF7626C}"/>
              </a:ext>
            </a:extLst>
          </p:cNvPr>
          <p:cNvCxnSpPr>
            <a:cxnSpLocks/>
          </p:cNvCxnSpPr>
          <p:nvPr/>
        </p:nvCxnSpPr>
        <p:spPr>
          <a:xfrm>
            <a:off x="5220077" y="3989795"/>
            <a:ext cx="1249448" cy="1167399"/>
          </a:xfrm>
          <a:prstGeom prst="curvedConnector3">
            <a:avLst>
              <a:gd name="adj1" fmla="val 50000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38A436A-B2DB-406D-9B3A-B4C13EEE619E}"/>
              </a:ext>
            </a:extLst>
          </p:cNvPr>
          <p:cNvSpPr txBox="1"/>
          <p:nvPr/>
        </p:nvSpPr>
        <p:spPr>
          <a:xfrm>
            <a:off x="7165158" y="2476347"/>
            <a:ext cx="2514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날짜 및 시간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선택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다이얼로그 표시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1BB73E-A6F6-4F69-8641-5A212FF59C8E}"/>
              </a:ext>
            </a:extLst>
          </p:cNvPr>
          <p:cNvSpPr txBox="1"/>
          <p:nvPr/>
        </p:nvSpPr>
        <p:spPr>
          <a:xfrm>
            <a:off x="6468710" y="5035236"/>
            <a:ext cx="2514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장소 선택 화면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으로 전환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cxnSp>
        <p:nvCxnSpPr>
          <p:cNvPr id="24" name="연결선: 구부러짐 23">
            <a:extLst>
              <a:ext uri="{FF2B5EF4-FFF2-40B4-BE49-F238E27FC236}">
                <a16:creationId xmlns:a16="http://schemas.microsoft.com/office/drawing/2014/main" id="{E8C0C3C1-5644-42E2-85A9-BA4D0928F1F9}"/>
              </a:ext>
            </a:extLst>
          </p:cNvPr>
          <p:cNvCxnSpPr/>
          <p:nvPr/>
        </p:nvCxnSpPr>
        <p:spPr>
          <a:xfrm rot="10800000">
            <a:off x="2123728" y="2891846"/>
            <a:ext cx="1800200" cy="724493"/>
          </a:xfrm>
          <a:prstGeom prst="curvedConnector3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9DB3EC38-E230-4879-B786-002259390551}"/>
              </a:ext>
            </a:extLst>
          </p:cNvPr>
          <p:cNvCxnSpPr>
            <a:cxnSpLocks/>
          </p:cNvCxnSpPr>
          <p:nvPr/>
        </p:nvCxnSpPr>
        <p:spPr>
          <a:xfrm rot="10800000">
            <a:off x="1763688" y="3429002"/>
            <a:ext cx="2160236" cy="720078"/>
          </a:xfrm>
          <a:prstGeom prst="curvedConnector3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321099A1-F99C-467C-A59A-C249EEFDD462}"/>
              </a:ext>
            </a:extLst>
          </p:cNvPr>
          <p:cNvSpPr txBox="1"/>
          <p:nvPr/>
        </p:nvSpPr>
        <p:spPr>
          <a:xfrm>
            <a:off x="0" y="2722568"/>
            <a:ext cx="2514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선택한 날짜 및 시간 표시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9E0D415-698E-4482-950E-C03F8337AB60}"/>
              </a:ext>
            </a:extLst>
          </p:cNvPr>
          <p:cNvSpPr txBox="1"/>
          <p:nvPr/>
        </p:nvSpPr>
        <p:spPr>
          <a:xfrm>
            <a:off x="257926" y="3288163"/>
            <a:ext cx="2514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선택한 장소 표시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cxnSp>
        <p:nvCxnSpPr>
          <p:cNvPr id="36" name="연결선: 구부러짐 35">
            <a:extLst>
              <a:ext uri="{FF2B5EF4-FFF2-40B4-BE49-F238E27FC236}">
                <a16:creationId xmlns:a16="http://schemas.microsoft.com/office/drawing/2014/main" id="{71D8FF24-DFD9-4D6C-934F-D1F50F56B58D}"/>
              </a:ext>
            </a:extLst>
          </p:cNvPr>
          <p:cNvCxnSpPr>
            <a:cxnSpLocks/>
          </p:cNvCxnSpPr>
          <p:nvPr/>
        </p:nvCxnSpPr>
        <p:spPr>
          <a:xfrm rot="10800000" flipV="1">
            <a:off x="1835696" y="4797152"/>
            <a:ext cx="1944216" cy="592906"/>
          </a:xfrm>
          <a:prstGeom prst="curvedConnector3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F7F9055C-DA74-4E3F-BEB8-6277241B5F17}"/>
              </a:ext>
            </a:extLst>
          </p:cNvPr>
          <p:cNvSpPr txBox="1"/>
          <p:nvPr/>
        </p:nvSpPr>
        <p:spPr>
          <a:xfrm>
            <a:off x="118824" y="5204513"/>
            <a:ext cx="27363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 추가하기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버튼</a:t>
            </a:r>
            <a:endParaRPr lang="en-US" altLang="ko-KR" sz="1600" spc="-150" dirty="0">
              <a:solidFill>
                <a:schemeClr val="bg1"/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(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일정 이름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날짜 및 시간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, </a:t>
            </a:r>
            <a:r>
              <a:rPr lang="ko-KR" altLang="en-US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장소 중 하나라도 선택하지 않았다면 추가 불가능</a:t>
            </a:r>
            <a:r>
              <a:rPr lang="en-US" altLang="ko-KR" sz="1600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)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F87195B-829C-41D3-9675-952DF627D62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2211"/>
          <a:stretch/>
        </p:blipFill>
        <p:spPr>
          <a:xfrm>
            <a:off x="6338782" y="3254093"/>
            <a:ext cx="2659123" cy="1518963"/>
          </a:xfrm>
          <a:prstGeom prst="rect">
            <a:avLst/>
          </a:prstGeom>
        </p:spPr>
      </p:pic>
      <p:pic>
        <p:nvPicPr>
          <p:cNvPr id="98" name="그림 97">
            <a:extLst>
              <a:ext uri="{FF2B5EF4-FFF2-40B4-BE49-F238E27FC236}">
                <a16:creationId xmlns:a16="http://schemas.microsoft.com/office/drawing/2014/main" id="{712A08F2-6ACA-4A8F-A04D-C9EA524E3F9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2054" b="34250"/>
          <a:stretch/>
        </p:blipFill>
        <p:spPr>
          <a:xfrm>
            <a:off x="76589" y="524065"/>
            <a:ext cx="3105572" cy="874315"/>
          </a:xfrm>
          <a:prstGeom prst="rect">
            <a:avLst/>
          </a:prstGeom>
        </p:spPr>
      </p:pic>
      <p:pic>
        <p:nvPicPr>
          <p:cNvPr id="99" name="그림 98">
            <a:extLst>
              <a:ext uri="{FF2B5EF4-FFF2-40B4-BE49-F238E27FC236}">
                <a16:creationId xmlns:a16="http://schemas.microsoft.com/office/drawing/2014/main" id="{097FB55F-0DF3-4B29-9B67-5B8270CB7D6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5143" t="45779" r="25733" b="45149"/>
          <a:stretch/>
        </p:blipFill>
        <p:spPr>
          <a:xfrm>
            <a:off x="693271" y="1567658"/>
            <a:ext cx="1872208" cy="62217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5423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44"/>
    </mc:Choice>
    <mc:Fallback xmlns="">
      <p:transition spd="slow" advTm="70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D4F417B2-F293-44CC-AAB1-33DD52727962}"/>
              </a:ext>
            </a:extLst>
          </p:cNvPr>
          <p:cNvGrpSpPr/>
          <p:nvPr/>
        </p:nvGrpSpPr>
        <p:grpSpPr>
          <a:xfrm>
            <a:off x="107504" y="116632"/>
            <a:ext cx="8856984" cy="277000"/>
            <a:chOff x="107504" y="116632"/>
            <a:chExt cx="8856984" cy="27700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5687D9-A16B-4389-9863-8B743F3C6FD3}"/>
                </a:ext>
              </a:extLst>
            </p:cNvPr>
            <p:cNvSpPr/>
            <p:nvPr/>
          </p:nvSpPr>
          <p:spPr>
            <a:xfrm>
              <a:off x="107504" y="116633"/>
              <a:ext cx="288032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ko-KR" altLang="en-US" sz="1200" dirty="0" err="1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날씨알림이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일정추가화면</a:t>
              </a:r>
              <a:endParaRPr lang="ko-KR" altLang="en-US" sz="12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ED02A7B-11BE-4AA0-B667-09DD8E47AC4F}"/>
                </a:ext>
              </a:extLst>
            </p:cNvPr>
            <p:cNvSpPr txBox="1"/>
            <p:nvPr/>
          </p:nvSpPr>
          <p:spPr>
            <a:xfrm>
              <a:off x="6372200" y="116632"/>
              <a:ext cx="2592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모바일프로그래밍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F764C0F1-D469-457B-A793-32D1A0E16F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68" t="7350" r="12156" b="7185"/>
          <a:stretch/>
        </p:blipFill>
        <p:spPr>
          <a:xfrm>
            <a:off x="210095" y="689310"/>
            <a:ext cx="2880321" cy="586116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F29EFAA-1955-4EF2-89AF-3570970AD0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30" t="6933" r="11105" b="7603"/>
          <a:stretch/>
        </p:blipFill>
        <p:spPr>
          <a:xfrm>
            <a:off x="3090416" y="648401"/>
            <a:ext cx="2952328" cy="586116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50BDF9F-FC1D-40F0-A9BC-375A4BC2E3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337" t="7384" r="13089" b="7151"/>
          <a:stretch/>
        </p:blipFill>
        <p:spPr>
          <a:xfrm>
            <a:off x="5980692" y="668855"/>
            <a:ext cx="2880322" cy="586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16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03"/>
    </mc:Choice>
    <mc:Fallback xmlns="">
      <p:transition spd="slow" advTm="4510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586E953-7016-41FB-A556-41859E501EA3}"/>
              </a:ext>
            </a:extLst>
          </p:cNvPr>
          <p:cNvSpPr/>
          <p:nvPr/>
        </p:nvSpPr>
        <p:spPr>
          <a:xfrm>
            <a:off x="251520" y="692696"/>
            <a:ext cx="8640960" cy="5997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4F417B2-F293-44CC-AAB1-33DD52727962}"/>
              </a:ext>
            </a:extLst>
          </p:cNvPr>
          <p:cNvGrpSpPr/>
          <p:nvPr/>
        </p:nvGrpSpPr>
        <p:grpSpPr>
          <a:xfrm>
            <a:off x="107504" y="116632"/>
            <a:ext cx="8856984" cy="261611"/>
            <a:chOff x="107504" y="116632"/>
            <a:chExt cx="8856984" cy="26161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5687D9-A16B-4389-9863-8B743F3C6FD3}"/>
                </a:ext>
              </a:extLst>
            </p:cNvPr>
            <p:cNvSpPr/>
            <p:nvPr/>
          </p:nvSpPr>
          <p:spPr>
            <a:xfrm>
              <a:off x="107504" y="116633"/>
              <a:ext cx="288032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ko-KR" altLang="en-US" sz="1100" dirty="0" err="1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날씨알림이</a:t>
              </a:r>
              <a:r>
                <a:rPr lang="ko-KR" altLang="en-US" sz="11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</a:t>
              </a:r>
              <a:r>
                <a:rPr lang="en-US" altLang="ko-KR" sz="11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– </a:t>
              </a:r>
              <a:r>
                <a:rPr lang="ko-KR" altLang="en-US" sz="1100" dirty="0" err="1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상태바</a:t>
              </a:r>
              <a:r>
                <a:rPr lang="ko-KR" altLang="en-US" sz="11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알림</a:t>
              </a:r>
              <a:endParaRPr lang="ko-KR" altLang="en-US" sz="11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ED02A7B-11BE-4AA0-B667-09DD8E47AC4F}"/>
                </a:ext>
              </a:extLst>
            </p:cNvPr>
            <p:cNvSpPr txBox="1"/>
            <p:nvPr/>
          </p:nvSpPr>
          <p:spPr>
            <a:xfrm>
              <a:off x="6372200" y="116632"/>
              <a:ext cx="259228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1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모바일프로그래밍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FCC1F77-DA70-44DF-860B-74CCB13AB8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750" b="61550"/>
          <a:stretch/>
        </p:blipFill>
        <p:spPr>
          <a:xfrm>
            <a:off x="1660011" y="1209576"/>
            <a:ext cx="6008331" cy="18154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5D6C766-E1CF-488E-BAEC-0A8E3096BB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4" t="33513" b="54937"/>
          <a:stretch/>
        </p:blipFill>
        <p:spPr>
          <a:xfrm>
            <a:off x="1660011" y="3236197"/>
            <a:ext cx="6008331" cy="14444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0D4AAD-53A7-47B7-95AD-D9E93D61FBB8}"/>
              </a:ext>
            </a:extLst>
          </p:cNvPr>
          <p:cNvSpPr txBox="1"/>
          <p:nvPr/>
        </p:nvSpPr>
        <p:spPr>
          <a:xfrm>
            <a:off x="1259632" y="5102876"/>
            <a:ext cx="81552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Job Service </a:t>
            </a:r>
            <a:r>
              <a:rPr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라는 서비스를 통해 </a:t>
            </a:r>
            <a:endParaRPr lang="en-US" altLang="ko-KR" sz="2000" spc="-150" dirty="0">
              <a:solidFill>
                <a:schemeClr val="tx1">
                  <a:lumMod val="95000"/>
                  <a:lumOff val="5000"/>
                </a:schemeClr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백그라운드</a:t>
            </a:r>
            <a:r>
              <a:rPr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에서 </a:t>
            </a:r>
            <a:r>
              <a:rPr lang="en-US" altLang="ko-KR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30</a:t>
            </a:r>
            <a:r>
              <a:rPr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분마다 </a:t>
            </a:r>
            <a:r>
              <a:rPr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전체 일정의 날씨 예보를 새로 업데이트</a:t>
            </a:r>
            <a:endParaRPr lang="en-US" altLang="ko-KR" sz="2000" spc="-150" dirty="0">
              <a:solidFill>
                <a:schemeClr val="tx1">
                  <a:lumMod val="95000"/>
                  <a:lumOff val="5000"/>
                </a:schemeClr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r>
              <a:rPr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만약 변경된 내용이 있다면 </a:t>
            </a:r>
            <a:r>
              <a:rPr lang="ko-KR" altLang="en-US" sz="2000" spc="-15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상태바</a:t>
            </a:r>
            <a:r>
              <a:rPr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알림</a:t>
            </a:r>
            <a:r>
              <a:rPr lang="ko-KR" altLang="en-US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을 생성한다</a:t>
            </a:r>
            <a:r>
              <a:rPr lang="en-US" altLang="ko-KR" sz="20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4836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84"/>
    </mc:Choice>
    <mc:Fallback xmlns="">
      <p:transition spd="slow" advTm="3548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3AA0CC75-8C07-4722-B4EF-D06B7B6B148A}"/>
              </a:ext>
            </a:extLst>
          </p:cNvPr>
          <p:cNvSpPr/>
          <p:nvPr/>
        </p:nvSpPr>
        <p:spPr>
          <a:xfrm>
            <a:off x="251520" y="692693"/>
            <a:ext cx="8640960" cy="5997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4F417B2-F293-44CC-AAB1-33DD52727962}"/>
              </a:ext>
            </a:extLst>
          </p:cNvPr>
          <p:cNvGrpSpPr/>
          <p:nvPr/>
        </p:nvGrpSpPr>
        <p:grpSpPr>
          <a:xfrm>
            <a:off x="107504" y="116632"/>
            <a:ext cx="8856984" cy="277000"/>
            <a:chOff x="107504" y="116632"/>
            <a:chExt cx="8856984" cy="27700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5687D9-A16B-4389-9863-8B743F3C6FD3}"/>
                </a:ext>
              </a:extLst>
            </p:cNvPr>
            <p:cNvSpPr/>
            <p:nvPr/>
          </p:nvSpPr>
          <p:spPr>
            <a:xfrm>
              <a:off x="107504" y="116633"/>
              <a:ext cx="288032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ko-KR" altLang="en-US" sz="1200" dirty="0" err="1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날씨알림이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날씨 파싱</a:t>
              </a:r>
              <a:endParaRPr lang="ko-KR" altLang="en-US" sz="1200" b="1" spc="-150" dirty="0">
                <a:solidFill>
                  <a:schemeClr val="bg1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ED02A7B-11BE-4AA0-B667-09DD8E47AC4F}"/>
                </a:ext>
              </a:extLst>
            </p:cNvPr>
            <p:cNvSpPr txBox="1"/>
            <p:nvPr/>
          </p:nvSpPr>
          <p:spPr>
            <a:xfrm>
              <a:off x="6372200" y="116632"/>
              <a:ext cx="2592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1200" dirty="0">
                  <a:solidFill>
                    <a:schemeClr val="bg1"/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모바일프로그래밍</a:t>
              </a: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84F2D52-FDA0-422C-BC1D-63F939495E94}"/>
              </a:ext>
            </a:extLst>
          </p:cNvPr>
          <p:cNvSpPr/>
          <p:nvPr/>
        </p:nvSpPr>
        <p:spPr>
          <a:xfrm>
            <a:off x="3670741" y="1559319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ko-KR" altLang="en-US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0D5226B5-D030-4AC6-870B-7AACCACD23DB}"/>
              </a:ext>
            </a:extLst>
          </p:cNvPr>
          <p:cNvSpPr/>
          <p:nvPr/>
        </p:nvSpPr>
        <p:spPr>
          <a:xfrm>
            <a:off x="6725036" y="3294834"/>
            <a:ext cx="25067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전체 일정 업데이트 후</a:t>
            </a:r>
            <a:endParaRPr lang="en-US" altLang="ko-KR" sz="1400" spc="-150" dirty="0">
              <a:solidFill>
                <a:schemeClr val="tx1">
                  <a:lumMod val="95000"/>
                  <a:lumOff val="5000"/>
                </a:schemeClr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pPr algn="ctr"/>
            <a:r>
              <a:rPr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변경 내용이 있다면</a:t>
            </a:r>
            <a:endParaRPr lang="en-US" altLang="ko-KR" sz="1400" spc="-150" dirty="0">
              <a:solidFill>
                <a:schemeClr val="tx1">
                  <a:lumMod val="95000"/>
                  <a:lumOff val="5000"/>
                </a:schemeClr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pPr algn="ctr"/>
            <a:r>
              <a:rPr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</a:t>
            </a:r>
            <a:r>
              <a:rPr lang="ko-KR" altLang="en-US" sz="1400" spc="-15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상태바</a:t>
            </a:r>
            <a:r>
              <a:rPr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알림 생성 및</a:t>
            </a:r>
            <a:endParaRPr lang="en-US" altLang="ko-KR" sz="1400" spc="-150" dirty="0">
              <a:solidFill>
                <a:schemeClr val="tx1">
                  <a:lumMod val="95000"/>
                  <a:lumOff val="5000"/>
                </a:schemeClr>
              </a:solidFill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  <a:p>
            <a:pPr algn="ctr"/>
            <a:r>
              <a:rPr lang="ko-KR" altLang="en-US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업데이트 시간 변경 등</a:t>
            </a:r>
            <a:endParaRPr lang="ko-KR" altLang="en-US" sz="14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23449EE1-A029-4EA6-9CD3-F6119286A7F7}"/>
              </a:ext>
            </a:extLst>
          </p:cNvPr>
          <p:cNvGrpSpPr/>
          <p:nvPr/>
        </p:nvGrpSpPr>
        <p:grpSpPr>
          <a:xfrm>
            <a:off x="-295985" y="2033833"/>
            <a:ext cx="7933452" cy="3478444"/>
            <a:chOff x="-412484" y="2083272"/>
            <a:chExt cx="7933452" cy="3478444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8862A02E-524F-4607-A960-C807F9826267}"/>
                </a:ext>
              </a:extLst>
            </p:cNvPr>
            <p:cNvGrpSpPr/>
            <p:nvPr/>
          </p:nvGrpSpPr>
          <p:grpSpPr>
            <a:xfrm>
              <a:off x="-412484" y="3134655"/>
              <a:ext cx="2919389" cy="1274464"/>
              <a:chOff x="473163" y="2936582"/>
              <a:chExt cx="2919389" cy="1274464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F11C3457-4707-4295-BB18-E2E56DAAF6DE}"/>
                  </a:ext>
                </a:extLst>
              </p:cNvPr>
              <p:cNvSpPr/>
              <p:nvPr/>
            </p:nvSpPr>
            <p:spPr>
              <a:xfrm>
                <a:off x="473163" y="3903269"/>
                <a:ext cx="2919389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400" spc="-15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7</a:t>
                </a:r>
                <a:r>
                  <a:rPr lang="ko-KR" altLang="en-US" sz="1400" spc="-15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일 이내의 일정 등록</a:t>
                </a:r>
                <a:endParaRPr lang="en-US" altLang="ko-KR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  <p:pic>
            <p:nvPicPr>
              <p:cNvPr id="10" name="그래픽 9" descr="체크 인">
                <a:extLst>
                  <a:ext uri="{FF2B5EF4-FFF2-40B4-BE49-F238E27FC236}">
                    <a16:creationId xmlns:a16="http://schemas.microsoft.com/office/drawing/2014/main" id="{5217B0C2-D5D7-41F5-B38A-70B86EF7B2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475656" y="2936582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5326BD8-CB57-4557-A77D-DA206BE3A4D9}"/>
                </a:ext>
              </a:extLst>
            </p:cNvPr>
            <p:cNvSpPr/>
            <p:nvPr/>
          </p:nvSpPr>
          <p:spPr>
            <a:xfrm>
              <a:off x="1675170" y="2121537"/>
              <a:ext cx="141096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2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일 이내 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일정</a:t>
              </a:r>
              <a:endParaRPr lang="ko-KR" altLang="en-US" sz="14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30A3F21-0A7C-4BEC-8B5B-98CB869CE548}"/>
                </a:ext>
              </a:extLst>
            </p:cNvPr>
            <p:cNvSpPr/>
            <p:nvPr/>
          </p:nvSpPr>
          <p:spPr>
            <a:xfrm>
              <a:off x="1687286" y="5253939"/>
              <a:ext cx="141096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2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일 이후 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일정</a:t>
              </a:r>
              <a:endParaRPr lang="ko-KR" altLang="en-US" sz="14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8FCF289B-5823-47E2-88BB-88F0021BC722}"/>
                </a:ext>
              </a:extLst>
            </p:cNvPr>
            <p:cNvSpPr/>
            <p:nvPr/>
          </p:nvSpPr>
          <p:spPr>
            <a:xfrm>
              <a:off x="3267227" y="2083272"/>
              <a:ext cx="219483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시간별 날씨 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정보 파싱</a:t>
              </a:r>
              <a:endParaRPr lang="ko-KR" altLang="en-US" sz="14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FC53616-E5D3-465F-A498-B0DC70903524}"/>
                </a:ext>
              </a:extLst>
            </p:cNvPr>
            <p:cNvSpPr/>
            <p:nvPr/>
          </p:nvSpPr>
          <p:spPr>
            <a:xfrm>
              <a:off x="3233955" y="5235268"/>
              <a:ext cx="219483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일별 날씨 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정보 파싱</a:t>
              </a:r>
              <a:endParaRPr lang="ko-KR" altLang="en-US" sz="14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E8731E84-8379-499E-80C8-E768BAE79C3C}"/>
                </a:ext>
              </a:extLst>
            </p:cNvPr>
            <p:cNvSpPr/>
            <p:nvPr/>
          </p:nvSpPr>
          <p:spPr>
            <a:xfrm>
              <a:off x="1606320" y="3564195"/>
              <a:ext cx="25987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지난 일정이라면 </a:t>
              </a:r>
              <a:endParaRPr lang="en-US" altLang="ko-KR" sz="14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  <a:p>
              <a:pPr algn="ctr"/>
              <a:r>
                <a:rPr lang="ko-KR" altLang="en-US" sz="1400" dirty="0"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날씨 정보를 그대로 표시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4232C70D-9049-41A0-9F24-72AB7EFF0C4D}"/>
                </a:ext>
              </a:extLst>
            </p:cNvPr>
            <p:cNvSpPr/>
            <p:nvPr/>
          </p:nvSpPr>
          <p:spPr>
            <a:xfrm>
              <a:off x="4283967" y="3486987"/>
              <a:ext cx="3237001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가장 가까운 예보 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찾기</a:t>
              </a:r>
              <a:endParaRPr lang="en-US" altLang="ko-KR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  <a:p>
              <a:pPr algn="ctr"/>
              <a:endParaRPr lang="en-US" altLang="ko-KR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  <a:p>
              <a:pPr algn="ctr"/>
              <a:r>
                <a:rPr lang="en-US" altLang="ko-KR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DB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에 </a:t>
              </a:r>
              <a:r>
                <a:rPr lang="en-US" altLang="ko-KR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“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일정 제목</a:t>
              </a:r>
              <a:r>
                <a:rPr lang="en-US" altLang="ko-KR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”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유무에 따라</a:t>
              </a:r>
              <a:endParaRPr lang="en-US" altLang="ko-KR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pPr algn="ctr"/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일정 추가</a:t>
              </a:r>
              <a:r>
                <a:rPr lang="en-US" altLang="ko-KR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 </a:t>
              </a:r>
              <a:r>
                <a:rPr lang="ko-KR" altLang="en-US" sz="1400" spc="-15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또는 수정</a:t>
              </a:r>
              <a:endParaRPr lang="en-US" altLang="ko-KR" sz="14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  <a:p>
              <a:pPr algn="ctr"/>
              <a:endPara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DED185FA-B390-4FBD-A954-7F9D3F1CA85A}"/>
                </a:ext>
              </a:extLst>
            </p:cNvPr>
            <p:cNvCxnSpPr>
              <a:stCxn id="10" idx="0"/>
              <a:endCxn id="18" idx="1"/>
            </p:cNvCxnSpPr>
            <p:nvPr/>
          </p:nvCxnSpPr>
          <p:spPr>
            <a:xfrm flipV="1">
              <a:off x="1047209" y="2275426"/>
              <a:ext cx="627961" cy="859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AD759CEB-17C4-4D4D-BCAE-99D7DD394F82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1047211" y="4409119"/>
              <a:ext cx="640075" cy="9965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FA997768-A456-4553-975A-D806441D6146}"/>
                </a:ext>
              </a:extLst>
            </p:cNvPr>
            <p:cNvCxnSpPr/>
            <p:nvPr/>
          </p:nvCxnSpPr>
          <p:spPr>
            <a:xfrm>
              <a:off x="3034408" y="2275425"/>
              <a:ext cx="4656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4EA67453-0B6F-4F1B-A8BC-6EA50949FE9B}"/>
                </a:ext>
              </a:extLst>
            </p:cNvPr>
            <p:cNvCxnSpPr/>
            <p:nvPr/>
          </p:nvCxnSpPr>
          <p:spPr>
            <a:xfrm>
              <a:off x="3017088" y="5405699"/>
              <a:ext cx="4656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E00DC00A-3939-4F9C-9EB7-F279296563DB}"/>
                </a:ext>
              </a:extLst>
            </p:cNvPr>
            <p:cNvCxnSpPr/>
            <p:nvPr/>
          </p:nvCxnSpPr>
          <p:spPr>
            <a:xfrm>
              <a:off x="5292080" y="2275425"/>
              <a:ext cx="610388" cy="10194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직선 화살표 연결선 69">
              <a:extLst>
                <a:ext uri="{FF2B5EF4-FFF2-40B4-BE49-F238E27FC236}">
                  <a16:creationId xmlns:a16="http://schemas.microsoft.com/office/drawing/2014/main" id="{942A5DAC-879C-4921-BDA4-E59F73B72E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1909" y="4471371"/>
              <a:ext cx="588305" cy="10750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B8C1D81B-2701-4D19-BBBC-768B3D7101AB}"/>
              </a:ext>
            </a:extLst>
          </p:cNvPr>
          <p:cNvCxnSpPr/>
          <p:nvPr/>
        </p:nvCxnSpPr>
        <p:spPr>
          <a:xfrm>
            <a:off x="1442351" y="3691444"/>
            <a:ext cx="46563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양쪽 대괄호 75">
            <a:extLst>
              <a:ext uri="{FF2B5EF4-FFF2-40B4-BE49-F238E27FC236}">
                <a16:creationId xmlns:a16="http://schemas.microsoft.com/office/drawing/2014/main" id="{3F45FE6C-EE83-4EA8-A7D2-8CD75BBFA273}"/>
              </a:ext>
            </a:extLst>
          </p:cNvPr>
          <p:cNvSpPr/>
          <p:nvPr/>
        </p:nvSpPr>
        <p:spPr>
          <a:xfrm>
            <a:off x="322368" y="1700807"/>
            <a:ext cx="6769911" cy="4248473"/>
          </a:xfrm>
          <a:prstGeom prst="bracketPair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13514BB-F0FA-408A-A10D-A590C61E0E0C}"/>
              </a:ext>
            </a:extLst>
          </p:cNvPr>
          <p:cNvSpPr txBox="1"/>
          <p:nvPr/>
        </p:nvSpPr>
        <p:spPr>
          <a:xfrm>
            <a:off x="363853" y="881162"/>
            <a:ext cx="2514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날씨 업데이트 과정</a:t>
            </a:r>
            <a:endParaRPr lang="en-US" altLang="ko-KR" sz="1600" spc="-150" dirty="0">
              <a:solidFill>
                <a:schemeClr val="tx1">
                  <a:lumMod val="95000"/>
                  <a:lumOff val="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1600" spc="-15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OpenWeather</a:t>
            </a:r>
            <a:r>
              <a:rPr lang="en-US" altLang="ko-KR" sz="16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- </a:t>
            </a:r>
            <a:r>
              <a:rPr lang="en-US" altLang="ko-KR" sz="1600" spc="-15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OneCall</a:t>
            </a:r>
            <a:r>
              <a:rPr lang="en-US" altLang="ko-KR" sz="16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342538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892"/>
    </mc:Choice>
    <mc:Fallback xmlns="">
      <p:transition spd="slow" advTm="119892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0.8|8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6|7.9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</TotalTime>
  <Words>341</Words>
  <Application>Microsoft Office PowerPoint</Application>
  <PresentationFormat>화면 슬라이드 쇼(4:3)</PresentationFormat>
  <Paragraphs>99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맑은 고딕</vt:lpstr>
      <vt:lpstr>에스코어 드림 2 ExtraLight</vt:lpstr>
      <vt:lpstr>에스코어 드림 3 Light</vt:lpstr>
      <vt:lpstr>에스코어 드림 4 Regular</vt:lpstr>
      <vt:lpstr>에스코어 드림 7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예린 조</cp:lastModifiedBy>
  <cp:revision>49</cp:revision>
  <dcterms:created xsi:type="dcterms:W3CDTF">2016-11-03T20:47:04Z</dcterms:created>
  <dcterms:modified xsi:type="dcterms:W3CDTF">2020-06-26T17:21:51Z</dcterms:modified>
</cp:coreProperties>
</file>

<file path=docProps/thumbnail.jpeg>
</file>